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Gothic A1 Heavy" charset="1" panose="00000000000000000000"/>
      <p:regular r:id="rId18"/>
    </p:embeddedFont>
    <p:embeddedFont>
      <p:font typeface="Gothic A1" charset="1" panose="00000000000000000000"/>
      <p:regular r:id="rId19"/>
    </p:embeddedFont>
    <p:embeddedFont>
      <p:font typeface="Lato" charset="1" panose="020F0502020204030203"/>
      <p:regular r:id="rId20"/>
    </p:embeddedFont>
    <p:embeddedFont>
      <p:font typeface="Lato Bold" charset="1" panose="020F0502020204030203"/>
      <p:regular r:id="rId21"/>
    </p:embeddedFont>
    <p:embeddedFont>
      <p:font typeface="Arimo" charset="1" panose="020B0604020202020204"/>
      <p:regular r:id="rId22"/>
    </p:embeddedFont>
    <p:embeddedFont>
      <p:font typeface="Gothic A1 Bold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lQvJ6hzQ.mp4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https://lms.bennett.edu.in/course/view.php?id=8319" TargetMode="External" Type="http://schemas.openxmlformats.org/officeDocument/2006/relationships/hyperlink"/><Relationship Id="rId4" Target="https://lms.bennett.edu.in/course/view.php?id=8319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VAElQvJ6hzQ.mp4" Type="http://schemas.openxmlformats.org/officeDocument/2006/relationships/video"/><Relationship Id="rId4" Target="../media/VAElQvJ6hzQ.mp4" Type="http://schemas.microsoft.com/office/2007/relationships/media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0144" y="1095111"/>
            <a:ext cx="8866547" cy="460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Plant Disease Detection: </a:t>
            </a:r>
          </a:p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000000"/>
                </a:solidFill>
                <a:latin typeface="Gothic A1"/>
                <a:ea typeface="Gothic A1"/>
                <a:cs typeface="Gothic A1"/>
                <a:sym typeface="Gothic A1"/>
              </a:rPr>
              <a:t>Image Processing using CNNs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00144" y="7762773"/>
            <a:ext cx="4756684" cy="1495527"/>
            <a:chOff x="0" y="0"/>
            <a:chExt cx="6342246" cy="199403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6342246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Presented By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54914"/>
              <a:ext cx="6342246" cy="1439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59"/>
                </a:lnSpc>
              </a:pPr>
              <a:r>
                <a:rPr lang="en-US" sz="2199" b="true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Shubham Tandon(E23CSEU1730)</a:t>
              </a:r>
            </a:p>
            <a:p>
              <a:pPr algn="l">
                <a:lnSpc>
                  <a:spcPts val="2859"/>
                </a:lnSpc>
              </a:pPr>
              <a:r>
                <a:rPr lang="en-US" sz="2199" b="true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Vipin Yadav (E23CSEU1728)</a:t>
              </a:r>
            </a:p>
            <a:p>
              <a:pPr algn="l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b="true" sz="2199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Abhay Pratap Singh(E23CSEU1720)</a:t>
              </a:r>
            </a:p>
          </p:txBody>
        </p:sp>
      </p:grpSp>
      <p:sp>
        <p:nvSpPr>
          <p:cNvPr name="AutoShape 6" id="6"/>
          <p:cNvSpPr/>
          <p:nvPr/>
        </p:nvSpPr>
        <p:spPr>
          <a:xfrm rot="0">
            <a:off x="0" y="6744346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0652631" y="0"/>
            <a:ext cx="7635369" cy="10287000"/>
            <a:chOff x="0" y="0"/>
            <a:chExt cx="10180492" cy="137160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/>
            <a:srcRect l="25274" t="0" r="25274" b="0"/>
            <a:stretch>
              <a:fillRect/>
            </a:stretch>
          </p:blipFill>
          <p:spPr>
            <a:xfrm flipH="false" flipV="false">
              <a:off x="0" y="0"/>
              <a:ext cx="10180492" cy="13716000"/>
            </a:xfrm>
            <a:prstGeom prst="rect">
              <a:avLst/>
            </a:prstGeom>
          </p:spPr>
        </p:pic>
      </p:grpSp>
      <p:sp>
        <p:nvSpPr>
          <p:cNvPr name="AutoShape 9" id="9"/>
          <p:cNvSpPr/>
          <p:nvPr/>
        </p:nvSpPr>
        <p:spPr>
          <a:xfrm rot="0">
            <a:off x="17619060" y="0"/>
            <a:ext cx="668940" cy="10287000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TextBox 10" id="10"/>
          <p:cNvSpPr txBox="true"/>
          <p:nvPr/>
        </p:nvSpPr>
        <p:spPr>
          <a:xfrm rot="0">
            <a:off x="800144" y="6008260"/>
            <a:ext cx="7576661" cy="366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6"/>
              </a:lnSpc>
              <a:spcBef>
                <a:spcPct val="0"/>
              </a:spcBef>
            </a:pPr>
            <a:r>
              <a:rPr lang="en-US" sz="207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3" tooltip="https://lms.bennett.edu.in/course/view.php?id=8319"/>
              </a:rPr>
              <a:t>C</a:t>
            </a:r>
            <a:r>
              <a:rPr lang="en-US" sz="207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4" tooltip="https://lms.bennett.edu.in/course/view.php?id=8319"/>
              </a:rPr>
              <a:t>SET211: Statistical Machine Learning (Odd Semester 2024-25)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611747"/>
            <a:ext cx="18288000" cy="675253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3" id="3"/>
          <p:cNvSpPr/>
          <p:nvPr/>
        </p:nvSpPr>
        <p:spPr>
          <a:xfrm rot="-10800000">
            <a:off x="0" y="9239250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469545" y="3168920"/>
            <a:ext cx="7878223" cy="5987449"/>
          </a:xfrm>
          <a:custGeom>
            <a:avLst/>
            <a:gdLst/>
            <a:ahLst/>
            <a:cxnLst/>
            <a:rect r="r" b="b" t="t" l="l"/>
            <a:pathLst>
              <a:path h="5987449" w="7878223">
                <a:moveTo>
                  <a:pt x="0" y="0"/>
                </a:moveTo>
                <a:lnTo>
                  <a:pt x="7878223" y="0"/>
                </a:lnTo>
                <a:lnTo>
                  <a:pt x="7878223" y="5987449"/>
                </a:lnTo>
                <a:lnTo>
                  <a:pt x="0" y="59874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52961" y="3303411"/>
            <a:ext cx="7261370" cy="5945364"/>
          </a:xfrm>
          <a:custGeom>
            <a:avLst/>
            <a:gdLst/>
            <a:ahLst/>
            <a:cxnLst/>
            <a:rect r="r" b="b" t="t" l="l"/>
            <a:pathLst>
              <a:path h="5945364" w="7261370">
                <a:moveTo>
                  <a:pt x="0" y="0"/>
                </a:moveTo>
                <a:lnTo>
                  <a:pt x="7261370" y="0"/>
                </a:lnTo>
                <a:lnTo>
                  <a:pt x="7261370" y="5945364"/>
                </a:lnTo>
                <a:lnTo>
                  <a:pt x="0" y="59453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26113" y="2806335"/>
            <a:ext cx="5091371" cy="36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199">
                <a:solidFill>
                  <a:srgbClr val="4AAF48"/>
                </a:solidFill>
                <a:latin typeface="Lato Bold"/>
                <a:ea typeface="Lato Bold"/>
                <a:cs typeface="Lato Bold"/>
                <a:sym typeface="Lato Bold"/>
              </a:rPr>
              <a:t>Custom CNN Accuracy Graph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050270" y="2806335"/>
            <a:ext cx="5091371" cy="36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199">
                <a:solidFill>
                  <a:srgbClr val="4AAF48"/>
                </a:solidFill>
                <a:latin typeface="Lato Bold"/>
                <a:ea typeface="Lato Bold"/>
                <a:cs typeface="Lato Bold"/>
                <a:sym typeface="Lato Bold"/>
              </a:rPr>
              <a:t>MobileNet CNN Accuracy Graph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11732" y="635168"/>
            <a:ext cx="14181321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Model Comparison</a:t>
            </a:r>
          </a:p>
        </p:txBody>
      </p:sp>
      <p:sp>
        <p:nvSpPr>
          <p:cNvPr name="AutoShape 9" id="9"/>
          <p:cNvSpPr/>
          <p:nvPr/>
        </p:nvSpPr>
        <p:spPr>
          <a:xfrm rot="0">
            <a:off x="0" y="-389006"/>
            <a:ext cx="18288000" cy="1006629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03046" y="6621402"/>
            <a:ext cx="5328663" cy="289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60"/>
              </a:lnSpc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project highlights the potential of technology-driven solutions to improve agricultural productivity and reduce yield losses.</a:t>
            </a:r>
          </a:p>
          <a:p>
            <a:pPr algn="just" marL="0" indent="0" lvl="0">
              <a:lnSpc>
                <a:spcPts val="2860"/>
              </a:lnSpc>
              <a:spcBef>
                <a:spcPct val="0"/>
              </a:spcBef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approach lays a foundation for experimenting with ensemble methods or advanced architectures to enhance future performance.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180683" y="717550"/>
            <a:ext cx="9254543" cy="8851900"/>
            <a:chOff x="0" y="0"/>
            <a:chExt cx="12339390" cy="1180253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The project incorporates two models: a custom CNN and a pretrained MobileNet, aiming for high accuracy in crop disease detection.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49822"/>
              <a:ext cx="12339390" cy="1439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 augmentation techniques like rotation, zoom, and flipping are implemented to improve model generalization and handle data variability.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610820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MobileNet demonstrates higher accuracy and efficiency compared to the custom CNN, making it more suitable for real-time deployment.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689217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The models address the challenge of classifying visually similar diseases, though further refinements are needed for edge cases.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767614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The project emphasizes the importance of high-quality, diverse datasets for robust model performance across varied scenarios.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846012"/>
              <a:ext cx="12339390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1" indent="-237491" lvl="1">
                <a:lnSpc>
                  <a:spcPts val="286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It integrates the trained models into a web application to provide scalable and accessible solutions for disease diagnosis.</a:t>
              </a:r>
            </a:p>
          </p:txBody>
        </p:sp>
      </p:grpSp>
      <p:sp>
        <p:nvSpPr>
          <p:cNvPr name="AutoShape 10" id="10"/>
          <p:cNvSpPr/>
          <p:nvPr/>
        </p:nvSpPr>
        <p:spPr>
          <a:xfrm rot="0">
            <a:off x="0" y="-238756"/>
            <a:ext cx="668940" cy="10764512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TextBox 11" id="11"/>
          <p:cNvSpPr txBox="true"/>
          <p:nvPr/>
        </p:nvSpPr>
        <p:spPr>
          <a:xfrm rot="0">
            <a:off x="1535940" y="838200"/>
            <a:ext cx="5707474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Conclusion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3366488" y="3111950"/>
            <a:ext cx="1601780" cy="2270564"/>
          </a:xfrm>
          <a:custGeom>
            <a:avLst/>
            <a:gdLst/>
            <a:ahLst/>
            <a:cxnLst/>
            <a:rect r="r" b="b" t="t" l="l"/>
            <a:pathLst>
              <a:path h="2270564" w="1601780">
                <a:moveTo>
                  <a:pt x="0" y="0"/>
                </a:moveTo>
                <a:lnTo>
                  <a:pt x="1601780" y="0"/>
                </a:lnTo>
                <a:lnTo>
                  <a:pt x="1601780" y="2270564"/>
                </a:lnTo>
                <a:lnTo>
                  <a:pt x="0" y="227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 rot="5400000">
            <a:off x="8953322" y="4464299"/>
            <a:ext cx="18288000" cy="1006629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611747"/>
            <a:ext cx="18288000" cy="675253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3" id="3"/>
          <p:cNvSpPr/>
          <p:nvPr/>
        </p:nvSpPr>
        <p:spPr>
          <a:xfrm flipH="true">
            <a:off x="-345783" y="8402000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54639" y="4674118"/>
            <a:ext cx="684024" cy="650445"/>
          </a:xfrm>
          <a:custGeom>
            <a:avLst/>
            <a:gdLst/>
            <a:ahLst/>
            <a:cxnLst/>
            <a:rect r="r" b="b" t="t" l="l"/>
            <a:pathLst>
              <a:path h="650445" w="684024">
                <a:moveTo>
                  <a:pt x="0" y="0"/>
                </a:moveTo>
                <a:lnTo>
                  <a:pt x="684024" y="0"/>
                </a:lnTo>
                <a:lnTo>
                  <a:pt x="684024" y="650445"/>
                </a:lnTo>
                <a:lnTo>
                  <a:pt x="0" y="650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264563" y="5623058"/>
            <a:ext cx="2899542" cy="2651763"/>
          </a:xfrm>
          <a:custGeom>
            <a:avLst/>
            <a:gdLst/>
            <a:ahLst/>
            <a:cxnLst/>
            <a:rect r="r" b="b" t="t" l="l"/>
            <a:pathLst>
              <a:path h="2651763" w="2899542">
                <a:moveTo>
                  <a:pt x="0" y="0"/>
                </a:moveTo>
                <a:lnTo>
                  <a:pt x="2899542" y="0"/>
                </a:lnTo>
                <a:lnTo>
                  <a:pt x="2899542" y="2651763"/>
                </a:lnTo>
                <a:lnTo>
                  <a:pt x="0" y="26517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180102"/>
            <a:ext cx="8270809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Work Distribution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04359" y="2834591"/>
            <a:ext cx="6709158" cy="914400"/>
            <a:chOff x="0" y="0"/>
            <a:chExt cx="8945544" cy="121920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8945544" cy="612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b="true" sz="2700">
                  <a:solidFill>
                    <a:srgbClr val="4AAF48"/>
                  </a:solidFill>
                  <a:latin typeface="Gothic A1 Bold"/>
                  <a:ea typeface="Gothic A1 Bold"/>
                  <a:cs typeface="Gothic A1 Bold"/>
                  <a:sym typeface="Gothic A1 Bold"/>
                </a:rPr>
                <a:t>Shubham Tandon-E23CSEU1730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63575"/>
              <a:ext cx="8945544" cy="555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Training Custom CNN + PPT + Report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04359" y="4674118"/>
            <a:ext cx="6709158" cy="914400"/>
            <a:chOff x="0" y="0"/>
            <a:chExt cx="8945544" cy="121920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66675"/>
              <a:ext cx="8945544" cy="612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b="true" sz="2700">
                  <a:solidFill>
                    <a:srgbClr val="4AAF48"/>
                  </a:solidFill>
                  <a:latin typeface="Gothic A1 Bold"/>
                  <a:ea typeface="Gothic A1 Bold"/>
                  <a:cs typeface="Gothic A1 Bold"/>
                  <a:sym typeface="Gothic A1 Bold"/>
                </a:rPr>
                <a:t>Vipin Yadav-E23CSEU1728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663575"/>
              <a:ext cx="8945544" cy="555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EDA + Training MobileNet CNN + Front End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04359" y="6513646"/>
            <a:ext cx="6709158" cy="914400"/>
            <a:chOff x="0" y="0"/>
            <a:chExt cx="8945544" cy="121920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66675"/>
              <a:ext cx="8945544" cy="6127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b="true" sz="2700">
                  <a:solidFill>
                    <a:srgbClr val="4AAF48"/>
                  </a:solidFill>
                  <a:latin typeface="Gothic A1 Bold"/>
                  <a:ea typeface="Gothic A1 Bold"/>
                  <a:cs typeface="Gothic A1 Bold"/>
                  <a:sym typeface="Gothic A1 Bold"/>
                </a:rPr>
                <a:t>Abhay Pratap-E23CSEU1720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663575"/>
              <a:ext cx="8945544" cy="555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Data Visualization + BackEnd + Deployment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9154639" y="6513646"/>
            <a:ext cx="684024" cy="650445"/>
          </a:xfrm>
          <a:custGeom>
            <a:avLst/>
            <a:gdLst/>
            <a:ahLst/>
            <a:cxnLst/>
            <a:rect r="r" b="b" t="t" l="l"/>
            <a:pathLst>
              <a:path h="650445" w="684024">
                <a:moveTo>
                  <a:pt x="0" y="0"/>
                </a:moveTo>
                <a:lnTo>
                  <a:pt x="684024" y="0"/>
                </a:lnTo>
                <a:lnTo>
                  <a:pt x="684024" y="650444"/>
                </a:lnTo>
                <a:lnTo>
                  <a:pt x="0" y="6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154639" y="2834591"/>
            <a:ext cx="684024" cy="650445"/>
          </a:xfrm>
          <a:custGeom>
            <a:avLst/>
            <a:gdLst/>
            <a:ahLst/>
            <a:cxnLst/>
            <a:rect r="r" b="b" t="t" l="l"/>
            <a:pathLst>
              <a:path h="650445" w="684024">
                <a:moveTo>
                  <a:pt x="0" y="0"/>
                </a:moveTo>
                <a:lnTo>
                  <a:pt x="684024" y="0"/>
                </a:lnTo>
                <a:lnTo>
                  <a:pt x="684024" y="650445"/>
                </a:lnTo>
                <a:lnTo>
                  <a:pt x="0" y="650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8" id="18"/>
          <p:cNvSpPr/>
          <p:nvPr/>
        </p:nvSpPr>
        <p:spPr>
          <a:xfrm rot="0">
            <a:off x="0" y="-389006"/>
            <a:ext cx="18288000" cy="1006629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611747"/>
            <a:ext cx="18288000" cy="675253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3" id="3"/>
          <p:cNvSpPr/>
          <p:nvPr/>
        </p:nvSpPr>
        <p:spPr>
          <a:xfrm rot="-10800000">
            <a:off x="0" y="9239250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28297" b="0"/>
          <a:stretch>
            <a:fillRect/>
          </a:stretch>
        </p:blipFill>
        <p:spPr>
          <a:xfrm flipH="false" flipV="false" rot="0">
            <a:off x="-3173875" y="0"/>
            <a:ext cx="12105217" cy="9623077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39407" y="3455218"/>
            <a:ext cx="6320402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true">
                <a:solidFill>
                  <a:srgbClr val="FFFFFF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Problem</a:t>
            </a:r>
          </a:p>
          <a:p>
            <a:pPr algn="ctr">
              <a:lnSpc>
                <a:spcPts val="9600"/>
              </a:lnSpc>
            </a:pPr>
            <a:r>
              <a:rPr lang="en-US" b="true" sz="8000">
                <a:solidFill>
                  <a:srgbClr val="FFFFFF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31342" y="685477"/>
            <a:ext cx="8950652" cy="856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Global Challenge:</a:t>
            </a: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The need to increase food production by 70% by 2050 to feed a growing population.</a:t>
            </a:r>
          </a:p>
          <a:p>
            <a:pPr algn="just">
              <a:lnSpc>
                <a:spcPts val="3780"/>
              </a:lnSpc>
            </a:pPr>
          </a:p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Current Issue:</a:t>
            </a: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Plant diseases cause significant crop yield losses (up to 40% on average).</a:t>
            </a:r>
          </a:p>
          <a:p>
            <a:pPr algn="just">
              <a:lnSpc>
                <a:spcPts val="3780"/>
              </a:lnSpc>
            </a:pPr>
          </a:p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Solution:</a:t>
            </a: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Automating disease detection through machine learning using images of plant leaves.</a:t>
            </a:r>
          </a:p>
          <a:p>
            <a:pPr algn="just">
              <a:lnSpc>
                <a:spcPts val="3780"/>
              </a:lnSpc>
            </a:pPr>
          </a:p>
          <a:p>
            <a:pPr algn="just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Project Overview:</a:t>
            </a:r>
          </a:p>
          <a:p>
            <a:pPr algn="just" marL="1165863" indent="-388621" lvl="2">
              <a:lnSpc>
                <a:spcPts val="3780"/>
              </a:lnSpc>
              <a:buFont typeface="Arial"/>
              <a:buChar char="⚬"/>
            </a:pP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Developed a Convolutional Neural Network (CNN)-based model to classify diseased and healthy crop leaves.</a:t>
            </a:r>
          </a:p>
          <a:p>
            <a:pPr algn="just" marL="1165863" indent="-388621" lvl="2">
              <a:lnSpc>
                <a:spcPts val="3780"/>
              </a:lnSpc>
              <a:buFont typeface="Arial"/>
              <a:buChar char="⚬"/>
            </a:pP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Utilized over 160,000+ labeled leaf images across 38 classes from the </a:t>
            </a:r>
            <a:r>
              <a:rPr lang="en-US" b="true" sz="27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PlantVillage Dataset</a:t>
            </a:r>
            <a:r>
              <a:rPr lang="en-US" sz="27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for training and validation.</a:t>
            </a:r>
          </a:p>
          <a:p>
            <a:pPr algn="just">
              <a:lnSpc>
                <a:spcPts val="3780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334976" y="4400786"/>
            <a:ext cx="5289903" cy="1692464"/>
            <a:chOff x="0" y="0"/>
            <a:chExt cx="1792434" cy="5734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434" cy="573476"/>
            </a:xfrm>
            <a:custGeom>
              <a:avLst/>
              <a:gdLst/>
              <a:ahLst/>
              <a:cxnLst/>
              <a:rect r="r" b="b" t="t" l="l"/>
              <a:pathLst>
                <a:path h="573476" w="1792434">
                  <a:moveTo>
                    <a:pt x="0" y="0"/>
                  </a:moveTo>
                  <a:lnTo>
                    <a:pt x="1792434" y="0"/>
                  </a:lnTo>
                  <a:lnTo>
                    <a:pt x="1792434" y="573476"/>
                  </a:lnTo>
                  <a:lnTo>
                    <a:pt x="0" y="573476"/>
                  </a:lnTo>
                  <a:close/>
                </a:path>
              </a:pathLst>
            </a:custGeom>
            <a:solidFill>
              <a:srgbClr val="4AAF4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95275"/>
              <a:ext cx="1792434" cy="8687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9799"/>
                </a:lnSpc>
              </a:pPr>
              <a:r>
                <a:rPr lang="en-US" b="true" sz="6999">
                  <a:solidFill>
                    <a:srgbClr val="FFFFFF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160,000+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634546" y="4400786"/>
            <a:ext cx="5001286" cy="1746019"/>
            <a:chOff x="0" y="0"/>
            <a:chExt cx="1694639" cy="5916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94639" cy="591622"/>
            </a:xfrm>
            <a:custGeom>
              <a:avLst/>
              <a:gdLst/>
              <a:ahLst/>
              <a:cxnLst/>
              <a:rect r="r" b="b" t="t" l="l"/>
              <a:pathLst>
                <a:path h="591622" w="1694639">
                  <a:moveTo>
                    <a:pt x="0" y="0"/>
                  </a:moveTo>
                  <a:lnTo>
                    <a:pt x="1694639" y="0"/>
                  </a:lnTo>
                  <a:lnTo>
                    <a:pt x="1694639" y="591622"/>
                  </a:lnTo>
                  <a:lnTo>
                    <a:pt x="0" y="591622"/>
                  </a:lnTo>
                  <a:close/>
                </a:path>
              </a:pathLst>
            </a:custGeom>
            <a:solidFill>
              <a:srgbClr val="4AAF4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14325"/>
              <a:ext cx="1694639" cy="905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360"/>
                </a:lnSpc>
              </a:pPr>
              <a:r>
                <a:rPr lang="en-US" b="true" sz="7400">
                  <a:solidFill>
                    <a:srgbClr val="FFFFFF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38</a:t>
              </a:r>
            </a:p>
          </p:txBody>
        </p:sp>
      </p:grpSp>
      <p:sp>
        <p:nvSpPr>
          <p:cNvPr name="AutoShape 8" id="8"/>
          <p:cNvSpPr/>
          <p:nvPr/>
        </p:nvSpPr>
        <p:spPr>
          <a:xfrm rot="0">
            <a:off x="0" y="9611747"/>
            <a:ext cx="18288000" cy="675253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9" id="9"/>
          <p:cNvSpPr/>
          <p:nvPr/>
        </p:nvSpPr>
        <p:spPr>
          <a:xfrm rot="-10800000">
            <a:off x="0" y="9239250"/>
            <a:ext cx="18288000" cy="0"/>
          </a:xfrm>
          <a:prstGeom prst="line">
            <a:avLst/>
          </a:prstGeom>
          <a:ln cap="flat" w="1905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4012147" y="870667"/>
            <a:ext cx="1623686" cy="1623686"/>
          </a:xfrm>
          <a:custGeom>
            <a:avLst/>
            <a:gdLst/>
            <a:ahLst/>
            <a:cxnLst/>
            <a:rect r="r" b="b" t="t" l="l"/>
            <a:pathLst>
              <a:path h="1623686" w="1623686">
                <a:moveTo>
                  <a:pt x="0" y="0"/>
                </a:moveTo>
                <a:lnTo>
                  <a:pt x="1623685" y="0"/>
                </a:lnTo>
                <a:lnTo>
                  <a:pt x="1623685" y="1623686"/>
                </a:lnTo>
                <a:lnTo>
                  <a:pt x="0" y="16236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2334976" y="6332407"/>
            <a:ext cx="5289903" cy="1476477"/>
            <a:chOff x="0" y="0"/>
            <a:chExt cx="7053203" cy="196863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7053203" cy="9802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89"/>
                </a:lnSpc>
                <a:spcBef>
                  <a:spcPct val="0"/>
                </a:spcBef>
              </a:pPr>
              <a:r>
                <a:rPr lang="en-US" b="true" sz="2299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Photos for training and testing of the model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061221"/>
              <a:ext cx="7053203" cy="907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73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Split across 3 formats- Color, GrayScale, Segmented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490238" y="6332407"/>
            <a:ext cx="5289903" cy="1141832"/>
            <a:chOff x="0" y="0"/>
            <a:chExt cx="7053203" cy="1522442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28575"/>
              <a:ext cx="7053203" cy="4849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89"/>
                </a:lnSpc>
                <a:spcBef>
                  <a:spcPct val="0"/>
                </a:spcBef>
              </a:pPr>
              <a:r>
                <a:rPr lang="en-US" b="true" sz="2299">
                  <a:solidFill>
                    <a:srgbClr val="4AAF48"/>
                  </a:solidFill>
                  <a:latin typeface="Lato Bold"/>
                  <a:ea typeface="Lato Bold"/>
                  <a:cs typeface="Lato Bold"/>
                  <a:sym typeface="Lato Bold"/>
                </a:rPr>
                <a:t>Classes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65921"/>
              <a:ext cx="7053203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Consisting of diseases and healthy leaves for various plants and crops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1028700"/>
            <a:ext cx="13026172" cy="2257365"/>
            <a:chOff x="0" y="0"/>
            <a:chExt cx="17368229" cy="3009821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190500"/>
              <a:ext cx="17368229" cy="1816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 b="true">
                  <a:solidFill>
                    <a:srgbClr val="000000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Data Overview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925876"/>
              <a:ext cx="17368229" cy="10839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24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PlantVillage Dataset: Dataset of diseased plant leaf images and corresponding labels</a:t>
              </a:r>
            </a:p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303362" y="1662703"/>
            <a:ext cx="5984638" cy="2419342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838200"/>
            <a:ext cx="14049715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Proposed Solutions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9509555" y="4978190"/>
            <a:ext cx="8443975" cy="4747570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5" id="5"/>
          <p:cNvSpPr/>
          <p:nvPr/>
        </p:nvSpPr>
        <p:spPr>
          <a:xfrm rot="0">
            <a:off x="17619060" y="0"/>
            <a:ext cx="668940" cy="10287000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3014879"/>
            <a:ext cx="968032" cy="934591"/>
          </a:xfrm>
          <a:custGeom>
            <a:avLst/>
            <a:gdLst/>
            <a:ahLst/>
            <a:cxnLst/>
            <a:rect r="r" b="b" t="t" l="l"/>
            <a:pathLst>
              <a:path h="934591" w="968032">
                <a:moveTo>
                  <a:pt x="0" y="0"/>
                </a:moveTo>
                <a:lnTo>
                  <a:pt x="968032" y="0"/>
                </a:lnTo>
                <a:lnTo>
                  <a:pt x="968032" y="934591"/>
                </a:lnTo>
                <a:lnTo>
                  <a:pt x="0" y="9345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flipV="true">
            <a:off x="1028700" y="2247900"/>
            <a:ext cx="969310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2417678" y="1795278"/>
            <a:ext cx="5090385" cy="2154192"/>
          </a:xfrm>
          <a:custGeom>
            <a:avLst/>
            <a:gdLst/>
            <a:ahLst/>
            <a:cxnLst/>
            <a:rect r="r" b="b" t="t" l="l"/>
            <a:pathLst>
              <a:path h="2154192" w="5090385">
                <a:moveTo>
                  <a:pt x="0" y="0"/>
                </a:moveTo>
                <a:lnTo>
                  <a:pt x="5090385" y="0"/>
                </a:lnTo>
                <a:lnTo>
                  <a:pt x="5090385" y="2154192"/>
                </a:lnTo>
                <a:lnTo>
                  <a:pt x="0" y="21541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642318" y="5108517"/>
            <a:ext cx="7976742" cy="4486918"/>
          </a:xfrm>
          <a:custGeom>
            <a:avLst/>
            <a:gdLst/>
            <a:ahLst/>
            <a:cxnLst/>
            <a:rect r="r" b="b" t="t" l="l"/>
            <a:pathLst>
              <a:path h="4486918" w="7976742">
                <a:moveTo>
                  <a:pt x="0" y="0"/>
                </a:moveTo>
                <a:lnTo>
                  <a:pt x="7976742" y="0"/>
                </a:lnTo>
                <a:lnTo>
                  <a:pt x="7976742" y="4486917"/>
                </a:lnTo>
                <a:lnTo>
                  <a:pt x="0" y="44869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469606" y="3285631"/>
            <a:ext cx="6674394" cy="663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0"/>
              </a:lnSpc>
              <a:spcBef>
                <a:spcPct val="0"/>
              </a:spcBef>
            </a:pPr>
            <a:r>
              <a:rPr lang="en-US" b="true" sz="3758">
                <a:solidFill>
                  <a:srgbClr val="4AAF48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Approach #1 – Custom CNN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8225" y="4290009"/>
            <a:ext cx="8393690" cy="530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0951" indent="-280475" lvl="1">
              <a:lnSpc>
                <a:spcPts val="4702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Architecture: A 3-layer CNN built using TensorFlow and Keras.</a:t>
            </a:r>
          </a:p>
          <a:p>
            <a:pPr algn="just" marL="560951" indent="-280475" lvl="1">
              <a:lnSpc>
                <a:spcPts val="4702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Tech used: TensorFlow with Keras</a:t>
            </a:r>
          </a:p>
          <a:p>
            <a:pPr algn="just" marL="560951" indent="-280475" lvl="1">
              <a:lnSpc>
                <a:spcPts val="4702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Components:</a:t>
            </a:r>
          </a:p>
          <a:p>
            <a:pPr algn="just" marL="1121901" indent="-373967" lvl="2">
              <a:lnSpc>
                <a:spcPts val="4702"/>
              </a:lnSpc>
              <a:buFont typeface="Arial"/>
              <a:buChar char="⚬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Convolutional layers for feature extraction.</a:t>
            </a:r>
          </a:p>
          <a:p>
            <a:pPr algn="just" marL="1121901" indent="-373967" lvl="2">
              <a:lnSpc>
                <a:spcPts val="4702"/>
              </a:lnSpc>
              <a:buFont typeface="Arial"/>
              <a:buChar char="⚬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Max-pooling layers for dimensionality reduction.</a:t>
            </a:r>
          </a:p>
          <a:p>
            <a:pPr algn="just" marL="1121901" indent="-373967" lvl="2">
              <a:lnSpc>
                <a:spcPts val="4702"/>
              </a:lnSpc>
              <a:buFont typeface="Arial"/>
              <a:buChar char="⚬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Dense layers for classification.</a:t>
            </a:r>
          </a:p>
          <a:p>
            <a:pPr algn="just" marL="560951" indent="-280475" lvl="1">
              <a:lnSpc>
                <a:spcPts val="4702"/>
              </a:lnSpc>
              <a:buFont typeface="Arial"/>
              <a:buChar char="•"/>
            </a:pPr>
            <a:r>
              <a:rPr lang="en-US" sz="2598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Objective: Build a simple, yet effective model to classify plant diseases.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937418" y="5044845"/>
            <a:ext cx="8102558" cy="3584392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838200"/>
            <a:ext cx="14049715" cy="1409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Proposed Solutions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7619060" y="0"/>
            <a:ext cx="668940" cy="10287000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3014879"/>
            <a:ext cx="968032" cy="934591"/>
          </a:xfrm>
          <a:custGeom>
            <a:avLst/>
            <a:gdLst/>
            <a:ahLst/>
            <a:cxnLst/>
            <a:rect r="r" b="b" t="t" l="l"/>
            <a:pathLst>
              <a:path h="934591" w="968032">
                <a:moveTo>
                  <a:pt x="0" y="0"/>
                </a:moveTo>
                <a:lnTo>
                  <a:pt x="968032" y="0"/>
                </a:lnTo>
                <a:lnTo>
                  <a:pt x="968032" y="934591"/>
                </a:lnTo>
                <a:lnTo>
                  <a:pt x="0" y="9345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V="true">
            <a:off x="1009650" y="2247900"/>
            <a:ext cx="969310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0064176" y="5143500"/>
            <a:ext cx="7554884" cy="3333345"/>
          </a:xfrm>
          <a:custGeom>
            <a:avLst/>
            <a:gdLst/>
            <a:ahLst/>
            <a:cxnLst/>
            <a:rect r="r" b="b" t="t" l="l"/>
            <a:pathLst>
              <a:path h="3333345" w="7554884">
                <a:moveTo>
                  <a:pt x="0" y="0"/>
                </a:moveTo>
                <a:lnTo>
                  <a:pt x="7554884" y="0"/>
                </a:lnTo>
                <a:lnTo>
                  <a:pt x="7554884" y="3333345"/>
                </a:lnTo>
                <a:lnTo>
                  <a:pt x="0" y="3333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390275" y="3285631"/>
            <a:ext cx="10971664" cy="663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0"/>
              </a:lnSpc>
              <a:spcBef>
                <a:spcPct val="0"/>
              </a:spcBef>
            </a:pPr>
            <a:r>
              <a:rPr lang="en-US" b="true" sz="3758">
                <a:solidFill>
                  <a:srgbClr val="4AAF48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Approach #2 – MobileNet CNN Model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185318"/>
            <a:ext cx="8689999" cy="5275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41" indent="-280670" lvl="1">
              <a:lnSpc>
                <a:spcPts val="4706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Model: MobileNet (pretrained CNN model).</a:t>
            </a:r>
          </a:p>
          <a:p>
            <a:pPr algn="just" marL="561341" indent="-280670" lvl="1">
              <a:lnSpc>
                <a:spcPts val="4706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Tech Used: Tensorflow </a:t>
            </a:r>
          </a:p>
          <a:p>
            <a:pPr algn="just" marL="561341" indent="-280670" lvl="1">
              <a:lnSpc>
                <a:spcPts val="4706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Advantages:</a:t>
            </a:r>
          </a:p>
          <a:p>
            <a:pPr algn="just" marL="1122681" indent="-374227" lvl="2">
              <a:lnSpc>
                <a:spcPts val="4706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Leveraging transfer learning to speed up training.</a:t>
            </a:r>
          </a:p>
          <a:p>
            <a:pPr algn="just" marL="1122681" indent="-374227" lvl="2">
              <a:lnSpc>
                <a:spcPts val="4706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Fine-tuning a pretrained model for plant disease classification.</a:t>
            </a:r>
          </a:p>
          <a:p>
            <a:pPr algn="just" marL="561341" indent="-280670" lvl="1">
              <a:lnSpc>
                <a:spcPts val="4706"/>
              </a:lnSpc>
              <a:buFont typeface="Arial"/>
              <a:buChar char="•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Objective: Compare performance to the custom CNN model.</a:t>
            </a:r>
          </a:p>
          <a:p>
            <a:pPr algn="just">
              <a:lnSpc>
                <a:spcPts val="4706"/>
              </a:lnSpc>
            </a:pPr>
          </a:p>
        </p:txBody>
      </p:sp>
      <p:sp>
        <p:nvSpPr>
          <p:cNvPr name="AutoShape 10" id="10"/>
          <p:cNvSpPr/>
          <p:nvPr/>
        </p:nvSpPr>
        <p:spPr>
          <a:xfrm rot="0">
            <a:off x="-30802" y="0"/>
            <a:ext cx="668940" cy="10287000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934638" y="1028700"/>
            <a:ext cx="6503312" cy="8419738"/>
          </a:xfrm>
          <a:prstGeom prst="rect">
            <a:avLst/>
          </a:prstGeom>
          <a:solidFill>
            <a:srgbClr val="4AAF48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1222811" y="1303118"/>
            <a:ext cx="5899835" cy="3709140"/>
            <a:chOff x="0" y="0"/>
            <a:chExt cx="7866447" cy="494552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988" t="0" r="988" b="0"/>
            <a:stretch>
              <a:fillRect/>
            </a:stretch>
          </p:blipFill>
          <p:spPr>
            <a:xfrm flipH="false" flipV="false">
              <a:off x="0" y="0"/>
              <a:ext cx="7866447" cy="4945520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11222811" y="5458894"/>
            <a:ext cx="5899835" cy="3619599"/>
          </a:xfrm>
          <a:custGeom>
            <a:avLst/>
            <a:gdLst/>
            <a:ahLst/>
            <a:cxnLst/>
            <a:rect r="r" b="b" t="t" l="l"/>
            <a:pathLst>
              <a:path h="3619599" w="5899835">
                <a:moveTo>
                  <a:pt x="0" y="0"/>
                </a:moveTo>
                <a:lnTo>
                  <a:pt x="5899835" y="0"/>
                </a:lnTo>
                <a:lnTo>
                  <a:pt x="5899835" y="3619598"/>
                </a:lnTo>
                <a:lnTo>
                  <a:pt x="0" y="3619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5159" y="648062"/>
            <a:ext cx="9803027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Data Preprocessing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0851" y="4062016"/>
            <a:ext cx="9803027" cy="4563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Image Augmentation: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Rotation, zoom, and horizontal flipping for better generalization.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Rescaling pixel values to [0, 1] for neural network optimization.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Shear Transformation: To simulate changes in perspective.</a:t>
            </a:r>
          </a:p>
          <a:p>
            <a:pPr algn="l">
              <a:lnSpc>
                <a:spcPts val="3640"/>
              </a:lnSpc>
            </a:pPr>
          </a:p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Image Resizing: </a:t>
            </a: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Resizing images to a fixed size (e.g., 150x150 pixels)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85442" y="1760650"/>
            <a:ext cx="8102558" cy="7097076"/>
          </a:xfrm>
          <a:prstGeom prst="rect">
            <a:avLst/>
          </a:prstGeom>
          <a:solidFill>
            <a:srgbClr val="4AAF48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442479" y="2057762"/>
            <a:ext cx="7588483" cy="3340092"/>
            <a:chOff x="0" y="0"/>
            <a:chExt cx="10117977" cy="4453456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2169" r="1476" b="6214"/>
            <a:stretch>
              <a:fillRect/>
            </a:stretch>
          </p:blipFill>
          <p:spPr>
            <a:xfrm flipH="false" flipV="false">
              <a:off x="0" y="0"/>
              <a:ext cx="10117977" cy="4453456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10442479" y="6246174"/>
            <a:ext cx="7588483" cy="2212546"/>
          </a:xfrm>
          <a:custGeom>
            <a:avLst/>
            <a:gdLst/>
            <a:ahLst/>
            <a:cxnLst/>
            <a:rect r="r" b="b" t="t" l="l"/>
            <a:pathLst>
              <a:path h="2212546" w="7588483">
                <a:moveTo>
                  <a:pt x="0" y="0"/>
                </a:moveTo>
                <a:lnTo>
                  <a:pt x="7588484" y="0"/>
                </a:lnTo>
                <a:lnTo>
                  <a:pt x="7588484" y="2212545"/>
                </a:lnTo>
                <a:lnTo>
                  <a:pt x="0" y="2212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3594" y="648062"/>
            <a:ext cx="9803027" cy="2628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 b="true">
                <a:solidFill>
                  <a:srgbClr val="000000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Data Preprocessing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544" y="4519216"/>
            <a:ext cx="9471652" cy="5477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Training-Validation Split:</a:t>
            </a: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80% for training, 20% for validation.</a:t>
            </a:r>
          </a:p>
          <a:p>
            <a:pPr algn="l">
              <a:lnSpc>
                <a:spcPts val="3640"/>
              </a:lnSpc>
            </a:pPr>
          </a:p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Handling Class Imbalance: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Issue: Some disease classes may have fewer images than others.</a:t>
            </a:r>
          </a:p>
          <a:p>
            <a:pPr algn="l" marL="1122684" indent="-374228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Using Undersampling and Oversampling to Counter Class Imbalance.</a:t>
            </a:r>
          </a:p>
          <a:p>
            <a:pPr algn="l">
              <a:lnSpc>
                <a:spcPts val="3640"/>
              </a:lnSpc>
            </a:pPr>
          </a:p>
          <a:p>
            <a:pPr algn="l"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b="true" sz="260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Data Loading:</a:t>
            </a:r>
            <a:r>
              <a:rPr lang="en-US" sz="2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Uses flow_from_directory to load images, resize them, and batch them for training and validation.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170301"/>
            <a:ext cx="14220787" cy="1837465"/>
            <a:chOff x="0" y="0"/>
            <a:chExt cx="18961050" cy="244995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190500"/>
              <a:ext cx="18908428" cy="1816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 b="true">
                  <a:solidFill>
                    <a:srgbClr val="000000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Model Evaluation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924808"/>
              <a:ext cx="18961050" cy="525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Performance Analysis and Accuracy Comparison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70415" y="4350005"/>
            <a:ext cx="3271717" cy="959914"/>
            <a:chOff x="0" y="0"/>
            <a:chExt cx="791873" cy="2323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1873" cy="232334"/>
            </a:xfrm>
            <a:custGeom>
              <a:avLst/>
              <a:gdLst/>
              <a:ahLst/>
              <a:cxnLst/>
              <a:rect r="r" b="b" t="t" l="l"/>
              <a:pathLst>
                <a:path h="232334" w="791873">
                  <a:moveTo>
                    <a:pt x="0" y="0"/>
                  </a:moveTo>
                  <a:lnTo>
                    <a:pt x="791873" y="0"/>
                  </a:lnTo>
                  <a:lnTo>
                    <a:pt x="791873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C0EFB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76200"/>
              <a:ext cx="791873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91.97%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542132" y="4350005"/>
            <a:ext cx="3255128" cy="959914"/>
            <a:chOff x="0" y="0"/>
            <a:chExt cx="787858" cy="23233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87858" cy="232334"/>
            </a:xfrm>
            <a:custGeom>
              <a:avLst/>
              <a:gdLst/>
              <a:ahLst/>
              <a:cxnLst/>
              <a:rect r="r" b="b" t="t" l="l"/>
              <a:pathLst>
                <a:path h="232334" w="787858">
                  <a:moveTo>
                    <a:pt x="0" y="0"/>
                  </a:moveTo>
                  <a:lnTo>
                    <a:pt x="787858" y="0"/>
                  </a:lnTo>
                  <a:lnTo>
                    <a:pt x="787858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90E48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787858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0.2524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013317" y="4350005"/>
            <a:ext cx="3245983" cy="959914"/>
            <a:chOff x="0" y="0"/>
            <a:chExt cx="785645" cy="2323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85645" cy="232334"/>
            </a:xfrm>
            <a:custGeom>
              <a:avLst/>
              <a:gdLst/>
              <a:ahLst/>
              <a:cxnLst/>
              <a:rect r="r" b="b" t="t" l="l"/>
              <a:pathLst>
                <a:path h="232334" w="785645">
                  <a:moveTo>
                    <a:pt x="0" y="0"/>
                  </a:moveTo>
                  <a:lnTo>
                    <a:pt x="785645" y="0"/>
                  </a:lnTo>
                  <a:lnTo>
                    <a:pt x="785645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4AAF4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785645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0.75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779821" y="4350005"/>
            <a:ext cx="3241790" cy="959914"/>
            <a:chOff x="0" y="0"/>
            <a:chExt cx="784630" cy="23233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84630" cy="232334"/>
            </a:xfrm>
            <a:custGeom>
              <a:avLst/>
              <a:gdLst/>
              <a:ahLst/>
              <a:cxnLst/>
              <a:rect r="r" b="b" t="t" l="l"/>
              <a:pathLst>
                <a:path h="232334" w="784630">
                  <a:moveTo>
                    <a:pt x="0" y="0"/>
                  </a:moveTo>
                  <a:lnTo>
                    <a:pt x="784630" y="0"/>
                  </a:lnTo>
                  <a:lnTo>
                    <a:pt x="784630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73C67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784630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0.78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>
            <a:off x="5906274" y="5309918"/>
            <a:ext cx="0" cy="1486062"/>
          </a:xfrm>
          <a:prstGeom prst="line">
            <a:avLst/>
          </a:prstGeom>
          <a:ln cap="flat" w="38100">
            <a:solidFill>
              <a:srgbClr val="C0EFB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H="true">
            <a:off x="9169697" y="5309918"/>
            <a:ext cx="0" cy="1934191"/>
          </a:xfrm>
          <a:prstGeom prst="line">
            <a:avLst/>
          </a:prstGeom>
          <a:ln cap="flat" w="38100">
            <a:solidFill>
              <a:srgbClr val="90E48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H="true">
            <a:off x="12400716" y="5309918"/>
            <a:ext cx="0" cy="2308841"/>
          </a:xfrm>
          <a:prstGeom prst="line">
            <a:avLst/>
          </a:prstGeom>
          <a:ln cap="flat" w="38100">
            <a:solidFill>
              <a:srgbClr val="73C67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15636308" y="5309918"/>
            <a:ext cx="0" cy="2683491"/>
          </a:xfrm>
          <a:prstGeom prst="line">
            <a:avLst/>
          </a:prstGeom>
          <a:ln cap="flat" w="3810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4325690" y="6738830"/>
            <a:ext cx="3161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b="true" sz="26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Validation Accuracy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644387" y="719648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Final Loss(Validation)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110999" y="794578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Recall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8594462"/>
            <a:ext cx="6674394" cy="663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0"/>
              </a:lnSpc>
              <a:spcBef>
                <a:spcPct val="0"/>
              </a:spcBef>
            </a:pPr>
            <a:r>
              <a:rPr lang="en-US" b="true" sz="3758">
                <a:solidFill>
                  <a:srgbClr val="4AAF48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Approach #1 – Custom CNN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875407" y="757113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Precision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028700" y="4350005"/>
            <a:ext cx="3241715" cy="959914"/>
            <a:chOff x="0" y="0"/>
            <a:chExt cx="784612" cy="23233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84612" cy="232334"/>
            </a:xfrm>
            <a:custGeom>
              <a:avLst/>
              <a:gdLst/>
              <a:ahLst/>
              <a:cxnLst/>
              <a:rect r="r" b="b" t="t" l="l"/>
              <a:pathLst>
                <a:path h="232334" w="784612">
                  <a:moveTo>
                    <a:pt x="0" y="0"/>
                  </a:moveTo>
                  <a:lnTo>
                    <a:pt x="784612" y="0"/>
                  </a:lnTo>
                  <a:lnTo>
                    <a:pt x="784612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DDFAD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76200"/>
              <a:ext cx="784612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85.61%</a:t>
              </a:r>
            </a:p>
          </p:txBody>
        </p:sp>
      </p:grpSp>
      <p:sp>
        <p:nvSpPr>
          <p:cNvPr name="AutoShape 29" id="29"/>
          <p:cNvSpPr/>
          <p:nvPr/>
        </p:nvSpPr>
        <p:spPr>
          <a:xfrm>
            <a:off x="2649557" y="5350378"/>
            <a:ext cx="0" cy="1037932"/>
          </a:xfrm>
          <a:prstGeom prst="line">
            <a:avLst/>
          </a:prstGeom>
          <a:ln cap="flat" w="38100">
            <a:solidFill>
              <a:srgbClr val="C0EFB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1068973" y="6331160"/>
            <a:ext cx="3161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b="true" sz="26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Training Accuracy</a:t>
            </a:r>
          </a:p>
        </p:txBody>
      </p:sp>
      <p:sp>
        <p:nvSpPr>
          <p:cNvPr name="AutoShape 31" id="31"/>
          <p:cNvSpPr/>
          <p:nvPr/>
        </p:nvSpPr>
        <p:spPr>
          <a:xfrm rot="0">
            <a:off x="0" y="-389006"/>
            <a:ext cx="18288000" cy="1006629"/>
          </a:xfrm>
          <a:prstGeom prst="rect">
            <a:avLst/>
          </a:prstGeom>
          <a:solidFill>
            <a:srgbClr val="4AAF48"/>
          </a:solidFill>
        </p:spPr>
      </p:sp>
      <p:sp>
        <p:nvSpPr>
          <p:cNvPr name="AutoShape 32" id="32"/>
          <p:cNvSpPr/>
          <p:nvPr/>
        </p:nvSpPr>
        <p:spPr>
          <a:xfrm rot="0">
            <a:off x="0" y="9582150"/>
            <a:ext cx="18288000" cy="1006629"/>
          </a:xfrm>
          <a:prstGeom prst="rect">
            <a:avLst/>
          </a:prstGeom>
          <a:solidFill>
            <a:srgbClr val="4AAF48"/>
          </a:solid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170301"/>
            <a:ext cx="14220787" cy="1837465"/>
            <a:chOff x="0" y="0"/>
            <a:chExt cx="18961050" cy="244995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190500"/>
              <a:ext cx="18908428" cy="1816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8000" b="true">
                  <a:solidFill>
                    <a:srgbClr val="000000"/>
                  </a:solidFill>
                  <a:latin typeface="Gothic A1 Heavy"/>
                  <a:ea typeface="Gothic A1 Heavy"/>
                  <a:cs typeface="Gothic A1 Heavy"/>
                  <a:sym typeface="Gothic A1 Heavy"/>
                </a:rPr>
                <a:t>Model Evaluation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924808"/>
              <a:ext cx="18961050" cy="525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Performance Analysis and Accuracy Comparison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70415" y="4350005"/>
            <a:ext cx="3271717" cy="959914"/>
            <a:chOff x="0" y="0"/>
            <a:chExt cx="791873" cy="2323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1873" cy="232334"/>
            </a:xfrm>
            <a:custGeom>
              <a:avLst/>
              <a:gdLst/>
              <a:ahLst/>
              <a:cxnLst/>
              <a:rect r="r" b="b" t="t" l="l"/>
              <a:pathLst>
                <a:path h="232334" w="791873">
                  <a:moveTo>
                    <a:pt x="0" y="0"/>
                  </a:moveTo>
                  <a:lnTo>
                    <a:pt x="791873" y="0"/>
                  </a:lnTo>
                  <a:lnTo>
                    <a:pt x="791873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C0EFB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76200"/>
              <a:ext cx="791873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93.64%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542132" y="4350005"/>
            <a:ext cx="3255128" cy="959914"/>
            <a:chOff x="0" y="0"/>
            <a:chExt cx="787858" cy="23233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87858" cy="232334"/>
            </a:xfrm>
            <a:custGeom>
              <a:avLst/>
              <a:gdLst/>
              <a:ahLst/>
              <a:cxnLst/>
              <a:rect r="r" b="b" t="t" l="l"/>
              <a:pathLst>
                <a:path h="232334" w="787858">
                  <a:moveTo>
                    <a:pt x="0" y="0"/>
                  </a:moveTo>
                  <a:lnTo>
                    <a:pt x="787858" y="0"/>
                  </a:lnTo>
                  <a:lnTo>
                    <a:pt x="787858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90E48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787858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0.1527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013317" y="4350005"/>
            <a:ext cx="3245983" cy="959914"/>
            <a:chOff x="0" y="0"/>
            <a:chExt cx="785645" cy="2323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85645" cy="232334"/>
            </a:xfrm>
            <a:custGeom>
              <a:avLst/>
              <a:gdLst/>
              <a:ahLst/>
              <a:cxnLst/>
              <a:rect r="r" b="b" t="t" l="l"/>
              <a:pathLst>
                <a:path h="232334" w="785645">
                  <a:moveTo>
                    <a:pt x="0" y="0"/>
                  </a:moveTo>
                  <a:lnTo>
                    <a:pt x="785645" y="0"/>
                  </a:lnTo>
                  <a:lnTo>
                    <a:pt x="785645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4AAF4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785645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0.85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779821" y="4350005"/>
            <a:ext cx="3241790" cy="959914"/>
            <a:chOff x="0" y="0"/>
            <a:chExt cx="784630" cy="23233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84630" cy="232334"/>
            </a:xfrm>
            <a:custGeom>
              <a:avLst/>
              <a:gdLst/>
              <a:ahLst/>
              <a:cxnLst/>
              <a:rect r="r" b="b" t="t" l="l"/>
              <a:pathLst>
                <a:path h="232334" w="784630">
                  <a:moveTo>
                    <a:pt x="0" y="0"/>
                  </a:moveTo>
                  <a:lnTo>
                    <a:pt x="784630" y="0"/>
                  </a:lnTo>
                  <a:lnTo>
                    <a:pt x="784630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73C67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784630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0.88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>
            <a:off x="5906274" y="5309918"/>
            <a:ext cx="0" cy="1486062"/>
          </a:xfrm>
          <a:prstGeom prst="line">
            <a:avLst/>
          </a:prstGeom>
          <a:ln cap="flat" w="38100">
            <a:solidFill>
              <a:srgbClr val="C0EFB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flipH="true">
            <a:off x="9169697" y="5309918"/>
            <a:ext cx="0" cy="1934191"/>
          </a:xfrm>
          <a:prstGeom prst="line">
            <a:avLst/>
          </a:prstGeom>
          <a:ln cap="flat" w="38100">
            <a:solidFill>
              <a:srgbClr val="90E48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flipH="true">
            <a:off x="12400716" y="5309918"/>
            <a:ext cx="0" cy="2308841"/>
          </a:xfrm>
          <a:prstGeom prst="line">
            <a:avLst/>
          </a:prstGeom>
          <a:ln cap="flat" w="38100">
            <a:solidFill>
              <a:srgbClr val="73C67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15636308" y="5309918"/>
            <a:ext cx="0" cy="2683491"/>
          </a:xfrm>
          <a:prstGeom prst="line">
            <a:avLst/>
          </a:prstGeom>
          <a:ln cap="flat" w="38100">
            <a:solidFill>
              <a:srgbClr val="4AAF4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4325690" y="6738830"/>
            <a:ext cx="3161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b="true" sz="26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Validation Accuracy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644387" y="719648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Final Loss(Validation)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110999" y="794578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Recall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8594462"/>
            <a:ext cx="8835538" cy="663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10"/>
              </a:lnSpc>
              <a:spcBef>
                <a:spcPct val="0"/>
              </a:spcBef>
            </a:pPr>
            <a:r>
              <a:rPr lang="en-US" b="true" sz="3758">
                <a:solidFill>
                  <a:srgbClr val="4AAF48"/>
                </a:solidFill>
                <a:latin typeface="Gothic A1 Heavy"/>
                <a:ea typeface="Gothic A1 Heavy"/>
                <a:cs typeface="Gothic A1 Heavy"/>
                <a:sym typeface="Gothic A1 Heavy"/>
              </a:rPr>
              <a:t>Approach #2 – MobileNet CNN Model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875407" y="7571135"/>
            <a:ext cx="305061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Precision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028700" y="4350005"/>
            <a:ext cx="3241715" cy="959914"/>
            <a:chOff x="0" y="0"/>
            <a:chExt cx="784612" cy="23233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84612" cy="232334"/>
            </a:xfrm>
            <a:custGeom>
              <a:avLst/>
              <a:gdLst/>
              <a:ahLst/>
              <a:cxnLst/>
              <a:rect r="r" b="b" t="t" l="l"/>
              <a:pathLst>
                <a:path h="232334" w="784612">
                  <a:moveTo>
                    <a:pt x="0" y="0"/>
                  </a:moveTo>
                  <a:lnTo>
                    <a:pt x="784612" y="0"/>
                  </a:lnTo>
                  <a:lnTo>
                    <a:pt x="784612" y="232334"/>
                  </a:lnTo>
                  <a:lnTo>
                    <a:pt x="0" y="232334"/>
                  </a:lnTo>
                  <a:close/>
                </a:path>
              </a:pathLst>
            </a:custGeom>
            <a:solidFill>
              <a:srgbClr val="DDFAD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76200"/>
              <a:ext cx="784612" cy="3085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87.82%</a:t>
              </a:r>
            </a:p>
          </p:txBody>
        </p:sp>
      </p:grpSp>
      <p:sp>
        <p:nvSpPr>
          <p:cNvPr name="AutoShape 29" id="29"/>
          <p:cNvSpPr/>
          <p:nvPr/>
        </p:nvSpPr>
        <p:spPr>
          <a:xfrm>
            <a:off x="2649557" y="5350378"/>
            <a:ext cx="0" cy="1037932"/>
          </a:xfrm>
          <a:prstGeom prst="line">
            <a:avLst/>
          </a:prstGeom>
          <a:ln cap="flat" w="38100">
            <a:solidFill>
              <a:srgbClr val="C0EFB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1068973" y="6331160"/>
            <a:ext cx="3161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b="true" sz="26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Training Accuracy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DAGXFejuxd4</dc:identifier>
  <dcterms:modified xsi:type="dcterms:W3CDTF">2011-08-01T06:04:30Z</dcterms:modified>
  <cp:revision>1</cp:revision>
  <dc:title>Project Proposal Business Presentation in White Green Simple Corporate (Light) Style</dc:title>
</cp:coreProperties>
</file>

<file path=docProps/thumbnail.jpeg>
</file>